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embeddedFontLst>
    <p:embeddedFont>
      <p:font typeface="Helvetica Neue" panose="02000503000000020004" pitchFamily="2" charset="0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9" roundtripDataSignature="AMtx7mjesiKEADg1UItF5loJCNaWTEBK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67"/>
  </p:normalViewPr>
  <p:slideViewPr>
    <p:cSldViewPr snapToGrid="0">
      <p:cViewPr varScale="1">
        <p:scale>
          <a:sx n="97" d="100"/>
          <a:sy n="97" d="100"/>
        </p:scale>
        <p:origin x="264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5:notes"/>
          <p:cNvSpPr txBox="1"/>
          <p:nvPr/>
        </p:nvSpPr>
        <p:spPr>
          <a:xfrm>
            <a:off x="1" y="71845714"/>
            <a:ext cx="2944813" cy="3785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725" tIns="44850" rIns="89725" bIns="4485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UNICEF</a:t>
            </a:r>
            <a:endParaRPr/>
          </a:p>
        </p:txBody>
      </p:sp>
      <p:sp>
        <p:nvSpPr>
          <p:cNvPr id="254" name="Google Shape;254;p5:notes"/>
          <p:cNvSpPr txBox="1"/>
          <p:nvPr/>
        </p:nvSpPr>
        <p:spPr>
          <a:xfrm>
            <a:off x="3852863" y="71845714"/>
            <a:ext cx="2944812" cy="3785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725" tIns="44850" rIns="89725" bIns="448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fld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5" name="Google Shape;25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1812250" y="5672138"/>
            <a:ext cx="50422175" cy="28363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/>
          <a:p>
            <a:endParaRPr lang="es-AR"/>
          </a:p>
        </p:txBody>
      </p:sp>
      <p:sp>
        <p:nvSpPr>
          <p:cNvPr id="256" name="Google Shape;256;p5:notes"/>
          <p:cNvSpPr txBox="1">
            <a:spLocks noGrp="1"/>
          </p:cNvSpPr>
          <p:nvPr>
            <p:ph type="body" idx="1"/>
          </p:nvPr>
        </p:nvSpPr>
        <p:spPr>
          <a:xfrm>
            <a:off x="906463" y="35922861"/>
            <a:ext cx="4984750" cy="340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725" tIns="44850" rIns="89725" bIns="448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273" name="Google Shape;27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Seguridad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Aseos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Alarmas</a:t>
            </a:r>
            <a:r>
              <a:rPr lang="en-US" dirty="0"/>
              <a:t> contra </a:t>
            </a:r>
            <a:r>
              <a:rPr lang="en-US" dirty="0" err="1"/>
              <a:t>incendios</a:t>
            </a:r>
            <a:r>
              <a:rPr lang="en-US" dirty="0"/>
              <a:t> y </a:t>
            </a:r>
            <a:r>
              <a:rPr lang="en-US" dirty="0" err="1"/>
              <a:t>salidas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Descansos</a:t>
            </a:r>
            <a:r>
              <a:rPr lang="en-US" dirty="0"/>
              <a:t> y almuerzo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Acceso</a:t>
            </a:r>
            <a:r>
              <a:rPr lang="en-US" dirty="0"/>
              <a:t> a la sala de formación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dirty="0"/>
              <a:t>Normas </a:t>
            </a:r>
            <a:r>
              <a:rPr lang="en-US" dirty="0" err="1"/>
              <a:t>básicas</a:t>
            </a:r>
            <a:r>
              <a:rPr lang="en-US" dirty="0"/>
              <a:t>: se </a:t>
            </a:r>
            <a:r>
              <a:rPr lang="en-US" dirty="0" err="1"/>
              <a:t>elaborarán</a:t>
            </a:r>
            <a:r>
              <a:rPr lang="en-US" dirty="0"/>
              <a:t> con los </a:t>
            </a:r>
            <a:r>
              <a:rPr lang="en-US" dirty="0" err="1"/>
              <a:t>participantes</a:t>
            </a:r>
            <a:r>
              <a:rPr lang="en-US" dirty="0"/>
              <a:t> y se </a:t>
            </a:r>
            <a:r>
              <a:rPr lang="en-US" dirty="0" err="1"/>
              <a:t>colocarán</a:t>
            </a:r>
            <a:r>
              <a:rPr lang="en-US" dirty="0"/>
              <a:t> en un </a:t>
            </a:r>
            <a:r>
              <a:rPr lang="en-US" dirty="0" err="1"/>
              <a:t>lugar</a:t>
            </a:r>
            <a:r>
              <a:rPr lang="en-US" dirty="0"/>
              <a:t> </a:t>
            </a:r>
            <a:r>
              <a:rPr lang="en-US" dirty="0" err="1"/>
              <a:t>destacado</a:t>
            </a:r>
            <a:r>
              <a:rPr lang="en-US" dirty="0"/>
              <a:t> de la sala de formación.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Aparcamiento</a:t>
            </a:r>
            <a:r>
              <a:rPr lang="en-US" dirty="0"/>
              <a:t> y </a:t>
            </a:r>
            <a:r>
              <a:rPr lang="en-US" dirty="0" err="1"/>
              <a:t>acrónimos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Cronometrador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Cuidado personal: </a:t>
            </a:r>
            <a:r>
              <a:rPr lang="en-US" dirty="0" err="1"/>
              <a:t>esto</a:t>
            </a:r>
            <a:r>
              <a:rPr lang="en-US" dirty="0"/>
              <a:t> </a:t>
            </a:r>
            <a:r>
              <a:rPr lang="en-US" dirty="0" err="1"/>
              <a:t>será</a:t>
            </a:r>
            <a:r>
              <a:rPr lang="en-US" dirty="0"/>
              <a:t> un </a:t>
            </a:r>
            <a:r>
              <a:rPr lang="en-US" dirty="0" err="1"/>
              <a:t>reto</a:t>
            </a:r>
            <a:r>
              <a:rPr lang="en-US" dirty="0"/>
              <a:t>... </a:t>
            </a:r>
            <a:r>
              <a:rPr lang="en-US" dirty="0" err="1"/>
              <a:t>cuídese</a:t>
            </a:r>
            <a:r>
              <a:rPr lang="en-US" dirty="0"/>
              <a:t> y,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necesita</a:t>
            </a:r>
            <a:r>
              <a:rPr lang="en-US" dirty="0"/>
              <a:t> </a:t>
            </a:r>
            <a:r>
              <a:rPr lang="en-US" dirty="0" err="1"/>
              <a:t>ayuda</a:t>
            </a:r>
            <a:r>
              <a:rPr lang="en-US" dirty="0"/>
              <a:t>, </a:t>
            </a:r>
            <a:r>
              <a:rPr lang="en-US" dirty="0" err="1"/>
              <a:t>póngase</a:t>
            </a:r>
            <a:r>
              <a:rPr lang="en-US" dirty="0"/>
              <a:t> en </a:t>
            </a:r>
            <a:r>
              <a:rPr lang="en-US" dirty="0" err="1"/>
              <a:t>contacto</a:t>
            </a:r>
            <a:r>
              <a:rPr lang="en-US" dirty="0"/>
              <a:t> con </a:t>
            </a:r>
            <a:r>
              <a:rPr lang="en-US" dirty="0" err="1"/>
              <a:t>nosotros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4" name="Google Shape;27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9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9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15;p9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6" name="Google Shape;1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" name="Google Shape;54;p18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8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1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2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2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2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2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5" name="Google Shape;75;p2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2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1" name="Google Shape;81;p2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2" name="Google Shape;82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2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2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7" name="Google Shape;87;p23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8" name="Google Shape;88;p23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3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23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3" name="Google Shape;93;p2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4" name="Google Shape;94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2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oogle Shape;98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9" name="Google Shape;99;p25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25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5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5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6" name="Google Shape;106;p26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7" name="Google Shape;107;p26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8" name="Google Shape;108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26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15" name="Google Shape;115;p27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6" name="Google Shape;116;p27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27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0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0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0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oogle Shape;119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0" name="Google Shape;120;p28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" name="Google Shape;121;p2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2" name="Google Shape;122;p28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8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7" name="Google Shape;127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8" name="Google Shape;128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AR"/>
          </a:p>
        </p:txBody>
      </p:sp>
      <p:sp>
        <p:nvSpPr>
          <p:cNvPr id="130" name="Google Shape;130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3" name="Google Shape;133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4" name="Google Shape;134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AR"/>
          </a:p>
        </p:txBody>
      </p:sp>
      <p:sp>
        <p:nvSpPr>
          <p:cNvPr id="136" name="Google Shape;136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1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9" name="Google Shape;139;p31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0" name="Google Shape;140;p31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31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AR"/>
          </a:p>
        </p:txBody>
      </p:sp>
      <p:sp>
        <p:nvSpPr>
          <p:cNvPr id="142" name="Google Shape;142;p31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5" name="Google Shape;145;p3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6" name="Google Shape;146;p3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3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AR"/>
          </a:p>
        </p:txBody>
      </p:sp>
      <p:sp>
        <p:nvSpPr>
          <p:cNvPr id="148" name="Google Shape;148;p3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1" name="Google Shape;151;p33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52" name="Google Shape;152;p33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" name="Google Shape;153;p33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4" name="Google Shape;154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5" name="Google Shape;155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4" name="Google Shape;164;p34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65" name="Google Shape;165;p34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34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7" name="Google Shape;167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8" name="Google Shape;168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5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7" name="Google Shape;177;p35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78" name="Google Shape;178;p35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9" name="Google Shape;179;p35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0" name="Google Shape;180;p35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1" name="Google Shape;181;p35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35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3" name="Google Shape;183;p35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5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35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35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35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0" name="Google Shape;190;p36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91" name="Google Shape;191;p3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3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93" name="Google Shape;193;p3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4" name="Google Shape;194;p3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3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3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8" name="Google Shape;198;p3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3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3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37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38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9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9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39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39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9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39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4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4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p40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4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4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body" idx="1"/>
          </p:nvPr>
        </p:nvSpPr>
        <p:spPr>
          <a:xfrm>
            <a:off x="334434" y="1700213"/>
            <a:ext cx="5082117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body" idx="2"/>
          </p:nvPr>
        </p:nvSpPr>
        <p:spPr>
          <a:xfrm>
            <a:off x="5619752" y="1700213"/>
            <a:ext cx="5084233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1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"/>
          <p:cNvSpPr/>
          <p:nvPr/>
        </p:nvSpPr>
        <p:spPr>
          <a:xfrm>
            <a:off x="4512366" y="3588025"/>
            <a:ext cx="7679634" cy="2911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1"/>
          <p:cNvSpPr txBox="1"/>
          <p:nvPr/>
        </p:nvSpPr>
        <p:spPr>
          <a:xfrm>
            <a:off x="5566611" y="1609859"/>
            <a:ext cx="6011496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32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Neue"/>
              </a:rPr>
              <a:t>Formación de formadores sobre menores no acompañados y separados</a:t>
            </a:r>
            <a:endParaRPr lang="es-ES_tradn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32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A0D5F4-1E96-2892-4C8C-F95B6102F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66" y="3726739"/>
            <a:ext cx="7556500" cy="2870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"/>
          <p:cNvSpPr txBox="1">
            <a:spLocks noGrp="1"/>
          </p:cNvSpPr>
          <p:nvPr>
            <p:ph type="title"/>
          </p:nvPr>
        </p:nvSpPr>
        <p:spPr>
          <a:xfrm>
            <a:off x="250825" y="931523"/>
            <a:ext cx="7777163" cy="72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699"/>
              </a:buClr>
              <a:buSzPts val="3600"/>
              <a:buFont typeface="Helvetica Neue"/>
              <a:buNone/>
            </a:pPr>
            <a:r>
              <a:rPr lang="es-ES_tradnl" dirty="0">
                <a:solidFill>
                  <a:srgbClr val="00669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Neue"/>
              </a:rPr>
              <a:t>Actividad: juego de la cuerda </a:t>
            </a:r>
            <a:endParaRPr lang="es-ES_tradn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1" name="Google Shape;241;p2"/>
          <p:cNvSpPr txBox="1"/>
          <p:nvPr/>
        </p:nvSpPr>
        <p:spPr>
          <a:xfrm>
            <a:off x="467543" y="2001795"/>
            <a:ext cx="10840108" cy="3175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Tome</a:t>
            </a: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un trozo de cuerda.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Preséntese en el tiempo que tarde en enrollar el trozo de cuerda alrededor de uno de sus dedos.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✔"/>
            </a:pPr>
            <a:r>
              <a:rPr lang="es-ES_tradnl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Explique por qué le interesa 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la formación.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1905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lang="es-ES_tradnl" sz="2400" b="0" i="0" u="none" strike="noStrike" cap="none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2" name="Google Shape;242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0365" y="347081"/>
            <a:ext cx="773236" cy="750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68913" y="484096"/>
            <a:ext cx="734568" cy="623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"/>
          <p:cNvSpPr/>
          <p:nvPr/>
        </p:nvSpPr>
        <p:spPr>
          <a:xfrm>
            <a:off x="481302" y="477431"/>
            <a:ext cx="11189588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3200" b="1" dirty="0">
                <a:solidFill>
                  <a:srgbClr val="00669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Neue"/>
              </a:rPr>
              <a:t>Objetivo de la formación de formadores sobre menores no acompañados y separados</a:t>
            </a:r>
          </a:p>
        </p:txBody>
      </p:sp>
      <p:sp>
        <p:nvSpPr>
          <p:cNvPr id="249" name="Google Shape;249;p4"/>
          <p:cNvSpPr/>
          <p:nvPr/>
        </p:nvSpPr>
        <p:spPr>
          <a:xfrm>
            <a:off x="0" y="1628775"/>
            <a:ext cx="8640763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2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</a:p>
        </p:txBody>
      </p:sp>
      <p:sp>
        <p:nvSpPr>
          <p:cNvPr id="250" name="Google Shape;250;p4"/>
          <p:cNvSpPr txBox="1"/>
          <p:nvPr/>
        </p:nvSpPr>
        <p:spPr>
          <a:xfrm>
            <a:off x="481302" y="1628775"/>
            <a:ext cx="11474724" cy="5080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buClr>
                <a:schemeClr val="accent1"/>
              </a:buClr>
              <a:buSzPts val="2800"/>
              <a:buFont typeface="Helvetica Neue"/>
              <a:buChar char="•"/>
            </a:pPr>
            <a:r>
              <a:rPr lang="es-ES_tradnl" sz="28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Reforzar la comprensión de las necesidades específicas de los menores no acompañados y separados mediante el </a:t>
            </a:r>
            <a:r>
              <a:rPr lang="es-ES_tradnl" sz="2800" i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Manual de campo sobre niños no acompañados y separados </a:t>
            </a:r>
            <a:r>
              <a:rPr lang="es-ES_tradnl" sz="28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y </a:t>
            </a:r>
            <a:r>
              <a:rPr lang="es-ES_tradnl" sz="2800" i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las Herramientas para la atención de casos de niños no acompañados y separados. 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Helvetica Neue"/>
              <a:buChar char="•"/>
            </a:pPr>
            <a:r>
              <a:rPr lang="es-ES_tradnl" sz="28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Preparar a las personas participantes para: </a:t>
            </a:r>
          </a:p>
          <a:p>
            <a:pPr marL="914400" lvl="1" indent="-406400">
              <a:spcBef>
                <a:spcPts val="560"/>
              </a:spcBef>
              <a:buClr>
                <a:schemeClr val="accent1"/>
              </a:buClr>
              <a:buSzPts val="2800"/>
              <a:buFont typeface="Helvetica Neue"/>
              <a:buChar char="○"/>
            </a:pPr>
            <a:r>
              <a:rPr lang="es-ES_tradnl" sz="28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presentar información sobre los menores no acompañados y separados de manera eficaz,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06400">
              <a:spcBef>
                <a:spcPts val="560"/>
              </a:spcBef>
              <a:buClr>
                <a:schemeClr val="accent1"/>
              </a:buClr>
              <a:buSzPts val="2800"/>
              <a:buFont typeface="Helvetica Neue"/>
              <a:buChar char="○"/>
            </a:pPr>
            <a:r>
              <a:rPr lang="es-ES_tradnl" sz="28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ser capaces de responder preguntas, de forma efectiva, sobre los menores no acompañados y separados,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1" indent="-406400">
              <a:spcBef>
                <a:spcPts val="560"/>
              </a:spcBef>
              <a:buClr>
                <a:schemeClr val="accent1"/>
              </a:buClr>
              <a:buSzPts val="2800"/>
              <a:buFont typeface="Helvetica Neue"/>
              <a:buChar char="○"/>
            </a:pPr>
            <a:r>
              <a:rPr lang="es-ES_tradnl" sz="28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dirigir actividades que refuercen el aprendizaje sobre los menores no acompañados y separados.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5"/>
          <p:cNvSpPr/>
          <p:nvPr/>
        </p:nvSpPr>
        <p:spPr>
          <a:xfrm>
            <a:off x="406400" y="2209801"/>
            <a:ext cx="10261600" cy="366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1800" dirty="0">
              <a:solidFill>
                <a:srgbClr val="3399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5"/>
          <p:cNvSpPr txBox="1"/>
          <p:nvPr/>
        </p:nvSpPr>
        <p:spPr>
          <a:xfrm>
            <a:off x="10769600" y="6248400"/>
            <a:ext cx="95673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9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lang="es-ES_tradnl" dirty="0"/>
          </a:p>
        </p:txBody>
      </p:sp>
      <p:sp>
        <p:nvSpPr>
          <p:cNvPr id="260" name="Google Shape;260;p5"/>
          <p:cNvSpPr txBox="1">
            <a:spLocks noGrp="1"/>
          </p:cNvSpPr>
          <p:nvPr>
            <p:ph type="body" idx="4294967295"/>
          </p:nvPr>
        </p:nvSpPr>
        <p:spPr>
          <a:xfrm>
            <a:off x="719667" y="2205039"/>
            <a:ext cx="2209800" cy="385629"/>
          </a:xfrm>
          <a:prstGeom prst="rect">
            <a:avLst/>
          </a:prstGeom>
          <a:solidFill>
            <a:srgbClr val="993366">
              <a:alpha val="69803"/>
            </a:srgbClr>
          </a:solidFill>
          <a:ln>
            <a:noFill/>
          </a:ln>
        </p:spPr>
        <p:txBody>
          <a:bodyPr spcFirstLastPara="1" wrap="square" lIns="80125" tIns="40050" rIns="80125" bIns="40050" anchor="t" anchorCtr="0">
            <a:sp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</a:pPr>
            <a:r>
              <a:rPr lang="es-ES_tradnl" sz="2200" b="1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ahoma"/>
              </a:rPr>
              <a:t>Día 1</a:t>
            </a:r>
            <a:endParaRPr lang="es-ES_tradn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1" name="Google Shape;261;p5"/>
          <p:cNvSpPr txBox="1"/>
          <p:nvPr/>
        </p:nvSpPr>
        <p:spPr>
          <a:xfrm>
            <a:off x="3024718" y="2997200"/>
            <a:ext cx="2333758" cy="419485"/>
          </a:xfrm>
          <a:prstGeom prst="rect">
            <a:avLst/>
          </a:prstGeom>
          <a:solidFill>
            <a:srgbClr val="99CC00">
              <a:alpha val="69803"/>
            </a:srgbClr>
          </a:solidFill>
          <a:ln>
            <a:noFill/>
          </a:ln>
        </p:spPr>
        <p:txBody>
          <a:bodyPr spcFirstLastPara="1" wrap="square" lIns="80125" tIns="40050" rIns="80125" bIns="40050" anchor="t" anchorCtr="0">
            <a:sp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200" b="1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ahoma"/>
              </a:rPr>
              <a:t>Día 2</a:t>
            </a:r>
            <a:endParaRPr lang="es-ES_tradn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2" name="Google Shape;262;p5"/>
          <p:cNvSpPr txBox="1"/>
          <p:nvPr/>
        </p:nvSpPr>
        <p:spPr>
          <a:xfrm>
            <a:off x="5358476" y="3837371"/>
            <a:ext cx="2410884" cy="419485"/>
          </a:xfrm>
          <a:prstGeom prst="rect">
            <a:avLst/>
          </a:prstGeom>
          <a:solidFill>
            <a:srgbClr val="006699">
              <a:alpha val="69803"/>
            </a:srgbClr>
          </a:solidFill>
          <a:ln>
            <a:noFill/>
          </a:ln>
        </p:spPr>
        <p:txBody>
          <a:bodyPr spcFirstLastPara="1" wrap="square" lIns="80125" tIns="40050" rIns="80125" bIns="40050" anchor="t" anchorCtr="0">
            <a:sp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200" b="1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ahoma"/>
              </a:rPr>
              <a:t>Día 3</a:t>
            </a:r>
            <a:endParaRPr lang="es-ES_tradn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3" name="Google Shape;263;p5"/>
          <p:cNvSpPr txBox="1"/>
          <p:nvPr/>
        </p:nvSpPr>
        <p:spPr>
          <a:xfrm>
            <a:off x="7769360" y="4659516"/>
            <a:ext cx="2410883" cy="404096"/>
          </a:xfrm>
          <a:prstGeom prst="rect">
            <a:avLst/>
          </a:prstGeom>
          <a:solidFill>
            <a:srgbClr val="009999">
              <a:alpha val="69803"/>
            </a:srgbClr>
          </a:solidFill>
          <a:ln>
            <a:noFill/>
          </a:ln>
        </p:spPr>
        <p:txBody>
          <a:bodyPr spcFirstLastPara="1" wrap="square" lIns="80125" tIns="40050" rIns="80125" bIns="40050" anchor="t" anchorCtr="0">
            <a:sp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100" b="1" dirty="0">
                <a:solidFill>
                  <a:schemeClr val="lt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Tahoma"/>
              </a:rPr>
              <a:t>Día 4</a:t>
            </a:r>
            <a:endParaRPr lang="es-ES_tradn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4" name="Google Shape;264;p5"/>
          <p:cNvSpPr/>
          <p:nvPr/>
        </p:nvSpPr>
        <p:spPr>
          <a:xfrm>
            <a:off x="369866" y="992188"/>
            <a:ext cx="498861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3200" b="1" dirty="0">
                <a:solidFill>
                  <a:srgbClr val="006699"/>
                </a:solidFill>
                <a:latin typeface="Calibri"/>
                <a:ea typeface="Calibri"/>
                <a:cs typeface="Calibri"/>
                <a:sym typeface="Calibri"/>
              </a:rPr>
              <a:t>Nuestro programa de formación de 4 días...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6"/>
          <p:cNvSpPr txBox="1">
            <a:spLocks noGrp="1"/>
          </p:cNvSpPr>
          <p:nvPr>
            <p:ph type="title"/>
          </p:nvPr>
        </p:nvSpPr>
        <p:spPr>
          <a:xfrm>
            <a:off x="334433" y="365125"/>
            <a:ext cx="1128091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4400"/>
              <a:buFont typeface="Helvetica Neue"/>
              <a:buNone/>
            </a:pPr>
            <a:r>
              <a:rPr lang="es-ES_tradnl" b="1" dirty="0">
                <a:solidFill>
                  <a:srgbClr val="02679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Objetivos del aprendizaje </a:t>
            </a:r>
            <a:endParaRPr lang="es-ES_tradnl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0" name="Google Shape;270;p6"/>
          <p:cNvSpPr txBox="1">
            <a:spLocks noGrp="1"/>
          </p:cNvSpPr>
          <p:nvPr>
            <p:ph type="body" idx="1"/>
          </p:nvPr>
        </p:nvSpPr>
        <p:spPr>
          <a:xfrm>
            <a:off x="789974" y="1690688"/>
            <a:ext cx="10701809" cy="463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2800"/>
              <a:buNone/>
            </a:pPr>
            <a:r>
              <a:rPr lang="es-ES_tradnl" b="1" u="sng" dirty="0">
                <a:solidFill>
                  <a:srgbClr val="02679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 finalizar el curso, usted será capaz de: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Definir el término “menores no acompañados y separados” y explicar el marco legal internacional y las disposiciones relacionadas con los menores no acompañados y separados.</a:t>
            </a:r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Explicar los factores y las causas de la separación y sugerir medidas de prevención clave. </a:t>
            </a:r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Describir las medidas prioritarias para los menores no acompañados y separados en la respuesta en situaciones de emergencia y las mejores prácticas en materia de coordinación.</a:t>
            </a:r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Describir cómo llevar a cabo la identificación de los menores no acompañados y separados y una gestión más completa de sus casos. </a:t>
            </a:r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Describir las mejores prácticas de cuidado alternativo en situaciones de emergencia.</a:t>
            </a:r>
          </a:p>
          <a:p>
            <a:pPr marL="228600" lvl="0" indent="-190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Calibri"/>
              <a:buChar char="•"/>
            </a:pPr>
            <a:r>
              <a:rPr lang="es-ES_tradnl" sz="22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Explicar el proceso de localización, reunificación, reintegración familiar y seguimiento de menores no acompañados y separados.</a:t>
            </a:r>
            <a:endParaRPr lang="es-ES_tradnl" sz="39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7"/>
          <p:cNvSpPr txBox="1">
            <a:spLocks noGrp="1"/>
          </p:cNvSpPr>
          <p:nvPr>
            <p:ph type="title"/>
          </p:nvPr>
        </p:nvSpPr>
        <p:spPr>
          <a:xfrm>
            <a:off x="347716" y="270541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Helvetica Neue"/>
              <a:buNone/>
            </a:pPr>
            <a:r>
              <a:rPr lang="es-ES_tradnl" b="1" dirty="0">
                <a:solidFill>
                  <a:schemeClr val="accent3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Datos generales</a:t>
            </a:r>
          </a:p>
        </p:txBody>
      </p:sp>
      <p:pic>
        <p:nvPicPr>
          <p:cNvPr id="277" name="Google Shape;277;p7" descr="http://images.clipartpanda.com/clipart-eyes-blue-eyes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96186" y="2304351"/>
            <a:ext cx="4674220" cy="1140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7" descr="http://images.clipartpanda.com/listening-ear-clipart-hearing-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4145" y="2060848"/>
            <a:ext cx="2974512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7" descr="http://png.clipart.me/previews/f15/minutes-or-seconds-timer-psd-template-45699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48286" y="3801713"/>
            <a:ext cx="3936437" cy="2214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7" descr="https://s-media-cache-ak0.pinimg.com/236x/25/68/8f/25688f279cf7129a4190dd7564f9330c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250869" y="2924944"/>
            <a:ext cx="2688299" cy="201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7" descr="Lightbulb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97124" y="1039208"/>
            <a:ext cx="1473983" cy="1105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375</Words>
  <Application>Microsoft Macintosh PowerPoint</Application>
  <PresentationFormat>Widescreen</PresentationFormat>
  <Paragraphs>43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Times New Roman</vt:lpstr>
      <vt:lpstr>Noto Sans Symbols</vt:lpstr>
      <vt:lpstr>Helvetica Neue</vt:lpstr>
      <vt:lpstr>Arial</vt:lpstr>
      <vt:lpstr>Calibri</vt:lpstr>
      <vt:lpstr>Office Theme</vt:lpstr>
      <vt:lpstr>PowerPoint Presentation</vt:lpstr>
      <vt:lpstr>Actividad: juego de la cuerda </vt:lpstr>
      <vt:lpstr>PowerPoint Presentation</vt:lpstr>
      <vt:lpstr>PowerPoint Presentation</vt:lpstr>
      <vt:lpstr>Objetivos del aprendizaje </vt:lpstr>
      <vt:lpstr>Datos generales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keywords>, docId:709732589A026A004468A9E1B4625F63</cp:keywords>
  <cp:lastModifiedBy>Kyra Loat</cp:lastModifiedBy>
  <cp:revision>11</cp:revision>
  <dcterms:created xsi:type="dcterms:W3CDTF">2017-12-20T18:51:03Z</dcterms:created>
  <dcterms:modified xsi:type="dcterms:W3CDTF">2026-03-26T20:30:09Z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120900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